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1" r:id="rId5"/>
  </p:sldMasterIdLst>
  <p:sldIdLst>
    <p:sldId id="260" r:id="rId6"/>
    <p:sldId id="333" r:id="rId7"/>
    <p:sldId id="329" r:id="rId8"/>
    <p:sldId id="331" r:id="rId9"/>
    <p:sldId id="317" r:id="rId10"/>
    <p:sldId id="304" r:id="rId11"/>
    <p:sldId id="332" r:id="rId12"/>
    <p:sldId id="334" r:id="rId13"/>
    <p:sldId id="330" r:id="rId14"/>
    <p:sldId id="335" r:id="rId15"/>
    <p:sldId id="336" r:id="rId16"/>
    <p:sldId id="326" r:id="rId17"/>
    <p:sldId id="290" r:id="rId18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94"/>
    <a:srgbClr val="003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4701" autoAdjust="0"/>
  </p:normalViewPr>
  <p:slideViewPr>
    <p:cSldViewPr snapToGrid="0" showGuides="1">
      <p:cViewPr varScale="1">
        <p:scale>
          <a:sx n="74" d="100"/>
          <a:sy n="74" d="100"/>
        </p:scale>
        <p:origin x="70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6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75399"/>
            <a:ext cx="5992368" cy="2387600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400" b="0" i="0" smtClean="0">
                <a:solidFill>
                  <a:schemeClr val="bg1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Segoe UI" panose="020B0502040204020203" pitchFamily="34" charset="0"/>
              </a:rPr>
              <a:t>Course Title, module title and topic of video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599" y="4355074"/>
            <a:ext cx="6436659" cy="1525773"/>
          </a:xfrm>
        </p:spPr>
        <p:txBody>
          <a:bodyPr/>
          <a:lstStyle>
            <a:lvl1pPr marL="0" indent="0" algn="l">
              <a:buNone/>
              <a:defRPr lang="en-US" b="0" i="0" smtClean="0">
                <a:solidFill>
                  <a:srgbClr val="00A994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b="0" i="0" dirty="0">
                <a:effectLst/>
                <a:latin typeface="Segoe UI" panose="020B0502040204020203" pitchFamily="34" charset="0"/>
              </a:rPr>
              <a:t>Faculty Name</a:t>
            </a: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1105046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79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94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75399"/>
            <a:ext cx="5992368" cy="2387600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400" b="0" i="0" smtClean="0">
                <a:solidFill>
                  <a:schemeClr val="bg1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Segoe UI" panose="020B0502040204020203" pitchFamily="34" charset="0"/>
              </a:rPr>
              <a:t>Course Title, module title and topic of video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599" y="4355074"/>
            <a:ext cx="6436659" cy="1525773"/>
          </a:xfrm>
        </p:spPr>
        <p:txBody>
          <a:bodyPr/>
          <a:lstStyle>
            <a:lvl1pPr marL="0" indent="0" algn="l">
              <a:buNone/>
              <a:defRPr lang="en-US" b="0" i="0" smtClean="0">
                <a:solidFill>
                  <a:srgbClr val="00A994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b="0" i="0" dirty="0">
                <a:effectLst/>
                <a:latin typeface="Segoe UI" panose="020B0502040204020203" pitchFamily="34" charset="0"/>
              </a:rPr>
              <a:t>Faculty Name</a:t>
            </a: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1556789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8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9830054" cy="283483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9830054" cy="1490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23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9704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48970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93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087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06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50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11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1212" y="72224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1432" y="722249"/>
            <a:ext cx="5681472" cy="54499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61212" y="232244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99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98957" y="713105"/>
            <a:ext cx="370478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1432" y="713105"/>
            <a:ext cx="5910072" cy="545909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98957" y="2313305"/>
            <a:ext cx="37047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69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8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5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98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9830054" cy="283483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9830054" cy="1490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6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9704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48970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59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2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15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55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4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E685-D14C-4900-8D59-115014148342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EEE-AB63-4DA6-9F1F-5936DDA5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35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538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8237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fld id="{38BBE685-D14C-4900-8D59-115014148342}" type="datetimeFigureOut">
              <a:rPr lang="en-US" smtClean="0"/>
              <a:pPr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9265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KCT  |  KOED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870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fld id="{4AD51EEE-AB63-4DA6-9F1F-5936DDA55F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23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05C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1432" y="365125"/>
            <a:ext cx="87538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1432" y="1825625"/>
            <a:ext cx="98237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143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fld id="{38BBE685-D14C-4900-8D59-115014148342}" type="datetimeFigureOut">
              <a:rPr lang="en-US" smtClean="0"/>
              <a:pPr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0588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KCT  |  KOED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9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305C"/>
                </a:solidFill>
                <a:latin typeface="Montserrat" panose="00000500000000000000" pitchFamily="2" charset="0"/>
              </a:defRPr>
            </a:lvl1pPr>
          </a:lstStyle>
          <a:p>
            <a:fld id="{4AD51EEE-AB63-4DA6-9F1F-5936DDA55F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8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05C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05C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1969" y="4379815"/>
            <a:ext cx="7424751" cy="142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latin typeface="Montserrat"/>
              </a:rPr>
              <a:t>Nitheeshwaran . R</a:t>
            </a:r>
          </a:p>
          <a:p>
            <a:r>
              <a:rPr lang="en-GB" dirty="0">
                <a:latin typeface="Montserrat"/>
              </a:rPr>
              <a:t>Pragadeeswaran . Ra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F9DB8-2DE3-4226-84F2-29E3DB60AAD1}"/>
              </a:ext>
            </a:extLst>
          </p:cNvPr>
          <p:cNvSpPr txBox="1"/>
          <p:nvPr/>
        </p:nvSpPr>
        <p:spPr>
          <a:xfrm>
            <a:off x="1616765" y="6010672"/>
            <a:ext cx="10296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92EEC07-E94F-794C-A84C-7F8B4E2C7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968" y="1351902"/>
            <a:ext cx="5664532" cy="1588725"/>
          </a:xfrm>
        </p:spPr>
        <p:txBody>
          <a:bodyPr>
            <a:noAutofit/>
          </a:bodyPr>
          <a:lstStyle/>
          <a:p>
            <a:r>
              <a:rPr lang="en-US" sz="3200" b="1" dirty="0"/>
              <a:t>Analyzing largest Solar Power Plants globally</a:t>
            </a:r>
            <a:br>
              <a:rPr lang="en-GB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081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74771-B80A-428E-B286-27CEDE4B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9245"/>
            <a:ext cx="8753856" cy="746975"/>
          </a:xfrm>
        </p:spPr>
        <p:txBody>
          <a:bodyPr>
            <a:normAutofit/>
          </a:bodyPr>
          <a:lstStyle/>
          <a:p>
            <a:r>
              <a:rPr lang="en-US" sz="3200" b="1" dirty="0"/>
              <a:t>Square Miles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28F52D-BC6A-4CCA-8B15-F8C9D71CE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29" b="9654"/>
          <a:stretch/>
        </p:blipFill>
        <p:spPr>
          <a:xfrm>
            <a:off x="838200" y="1275009"/>
            <a:ext cx="9627939" cy="47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71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B6346-527E-4EB1-A737-774A6CA9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093"/>
            <a:ext cx="8550499" cy="1381595"/>
          </a:xfrm>
        </p:spPr>
        <p:txBody>
          <a:bodyPr>
            <a:normAutofit/>
          </a:bodyPr>
          <a:lstStyle/>
          <a:p>
            <a:r>
              <a:rPr lang="en-US" sz="3200" b="1" dirty="0"/>
              <a:t>MWp Per Square Miles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F9839D-944A-4238-9B1D-A33816E50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70" t="10433" r="370" b="9950"/>
          <a:stretch/>
        </p:blipFill>
        <p:spPr>
          <a:xfrm>
            <a:off x="838200" y="1484626"/>
            <a:ext cx="9374746" cy="466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1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6FC8-C189-A26D-DB5D-E91D692BB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622"/>
            <a:ext cx="9070570" cy="1459207"/>
          </a:xfrm>
        </p:spPr>
        <p:txBody>
          <a:bodyPr>
            <a:normAutofit/>
          </a:bodyPr>
          <a:lstStyle/>
          <a:p>
            <a:r>
              <a:rPr lang="en-GB" sz="3600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11B7A-85F3-706E-9972-16571420D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971"/>
            <a:ext cx="9234714" cy="42817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86946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C0937-E4C0-0248-9578-45CB3E8AE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0" y="2801257"/>
            <a:ext cx="9289144" cy="11901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800" b="1" dirty="0"/>
              <a:t>  THANK YOU 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39499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B480-15E6-4FAA-8D29-64516C0AF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220" y="379565"/>
            <a:ext cx="8681120" cy="753776"/>
          </a:xfrm>
        </p:spPr>
        <p:txBody>
          <a:bodyPr>
            <a:normAutofit fontScale="90000"/>
          </a:bodyPr>
          <a:lstStyle/>
          <a:p>
            <a:br>
              <a:rPr lang="en-US" sz="3600" dirty="0"/>
            </a:br>
            <a:r>
              <a:rPr lang="en-US" sz="3600" b="1" dirty="0"/>
              <a:t>Tableau Start page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F5067D-5615-4E1D-9023-3EBB2BF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49" b="10439"/>
          <a:stretch/>
        </p:blipFill>
        <p:spPr>
          <a:xfrm>
            <a:off x="1146220" y="1493950"/>
            <a:ext cx="9131121" cy="46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3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9F6C-042B-9A4A-9FDA-988D40066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280" y="342900"/>
            <a:ext cx="7944740" cy="646331"/>
          </a:xfrm>
        </p:spPr>
        <p:txBody>
          <a:bodyPr>
            <a:normAutofit/>
          </a:bodyPr>
          <a:lstStyle/>
          <a:p>
            <a:r>
              <a:rPr lang="en-US" sz="3200" b="1" dirty="0"/>
              <a:t>Which produces highest MWp?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t="9630" r="3001" b="12148"/>
          <a:stretch/>
        </p:blipFill>
        <p:spPr bwMode="auto">
          <a:xfrm>
            <a:off x="927280" y="1686200"/>
            <a:ext cx="9551948" cy="4595569"/>
          </a:xfrm>
          <a:prstGeom prst="rect">
            <a:avLst/>
          </a:prstGeom>
          <a:noFill/>
          <a:ln>
            <a:noFill/>
          </a:ln>
          <a:effectLst>
            <a:glow rad="63500">
              <a:srgbClr val="00A994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96153B-C496-492A-8EA8-76E7268CB43F}"/>
              </a:ext>
            </a:extLst>
          </p:cNvPr>
          <p:cNvSpPr txBox="1"/>
          <p:nvPr/>
        </p:nvSpPr>
        <p:spPr>
          <a:xfrm>
            <a:off x="927280" y="914400"/>
            <a:ext cx="9156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dragging down required parameters; obtained the highest Megawatts peak capacity(MWp) produced by Solar Powerplants.</a:t>
            </a:r>
          </a:p>
        </p:txBody>
      </p:sp>
    </p:spTree>
    <p:extLst>
      <p:ext uri="{BB962C8B-B14F-4D97-AF65-F5344CB8AC3E}">
        <p14:creationId xmlns:p14="http://schemas.microsoft.com/office/powerpoint/2010/main" val="863802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63D5-20FD-4649-9840-A5F7E7044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48" y="176645"/>
            <a:ext cx="8953597" cy="1246909"/>
          </a:xfrm>
        </p:spPr>
        <p:txBody>
          <a:bodyPr>
            <a:noAutofit/>
          </a:bodyPr>
          <a:lstStyle/>
          <a:p>
            <a:r>
              <a:rPr lang="en-US" sz="3200" b="1" dirty="0"/>
              <a:t> MWp per Square miles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3" r="1917" b="13481"/>
          <a:stretch/>
        </p:blipFill>
        <p:spPr bwMode="auto">
          <a:xfrm>
            <a:off x="945572" y="1934500"/>
            <a:ext cx="9144000" cy="4375272"/>
          </a:xfrm>
          <a:prstGeom prst="rect">
            <a:avLst/>
          </a:prstGeom>
          <a:noFill/>
          <a:ln>
            <a:noFill/>
          </a:ln>
          <a:effectLst>
            <a:glow rad="63500">
              <a:srgbClr val="00A994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07858F-3F17-42BB-9B15-84A19449876E}"/>
              </a:ext>
            </a:extLst>
          </p:cNvPr>
          <p:cNvSpPr txBox="1"/>
          <p:nvPr/>
        </p:nvSpPr>
        <p:spPr>
          <a:xfrm rot="10800000" flipV="1">
            <a:off x="945572" y="1091386"/>
            <a:ext cx="952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calculated field for MWp per square miles by using SUM([MWp (Megawatts Peak Capacity)]) / SUM([Sq. Mi])</a:t>
            </a:r>
          </a:p>
        </p:txBody>
      </p:sp>
    </p:spTree>
    <p:extLst>
      <p:ext uri="{BB962C8B-B14F-4D97-AF65-F5344CB8AC3E}">
        <p14:creationId xmlns:p14="http://schemas.microsoft.com/office/powerpoint/2010/main" val="302469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92F1-44B0-3966-595B-F2D17B906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330" y="536240"/>
            <a:ext cx="8614261" cy="535531"/>
          </a:xfrm>
          <a:noFill/>
        </p:spPr>
        <p:txBody>
          <a:bodyPr wrap="square">
            <a:spAutoFit/>
          </a:bodyPr>
          <a:lstStyle/>
          <a:p>
            <a:r>
              <a:rPr lang="en-GB" sz="3200" b="1" dirty="0"/>
              <a:t>Drill down (Average values)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630" r="583" b="15259"/>
          <a:stretch/>
        </p:blipFill>
        <p:spPr bwMode="auto">
          <a:xfrm>
            <a:off x="877330" y="1674253"/>
            <a:ext cx="9495497" cy="4546243"/>
          </a:xfrm>
          <a:prstGeom prst="rect">
            <a:avLst/>
          </a:prstGeom>
          <a:noFill/>
          <a:ln>
            <a:noFill/>
          </a:ln>
          <a:effectLst>
            <a:glow rad="63500">
              <a:srgbClr val="00A994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3196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E78E-F15D-84D5-6238-21FC56C2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48" y="380699"/>
            <a:ext cx="8881361" cy="535531"/>
          </a:xfr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Drill down (Aggregated Values)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0" r="833" b="12000"/>
          <a:stretch/>
        </p:blipFill>
        <p:spPr bwMode="auto">
          <a:xfrm>
            <a:off x="953037" y="1128293"/>
            <a:ext cx="9414456" cy="4958280"/>
          </a:xfrm>
          <a:prstGeom prst="rect">
            <a:avLst/>
          </a:prstGeom>
          <a:noFill/>
          <a:ln>
            <a:noFill/>
          </a:ln>
          <a:effectLst>
            <a:glow rad="63500">
              <a:srgbClr val="00A994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9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E22C-B88C-8C43-B05D-410059A88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585" y="0"/>
            <a:ext cx="7698739" cy="1260389"/>
          </a:xfrm>
        </p:spPr>
        <p:txBody>
          <a:bodyPr>
            <a:noAutofit/>
          </a:bodyPr>
          <a:lstStyle/>
          <a:p>
            <a:r>
              <a:rPr lang="en-US" sz="3200" b="1" dirty="0"/>
              <a:t>Scatterplot</a:t>
            </a:r>
          </a:p>
        </p:txBody>
      </p:sp>
    </p:spTree>
    <p:extLst>
      <p:ext uri="{BB962C8B-B14F-4D97-AF65-F5344CB8AC3E}">
        <p14:creationId xmlns:p14="http://schemas.microsoft.com/office/powerpoint/2010/main" val="123048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A9150-812C-4027-A887-FDC70EAAA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914" y="365126"/>
            <a:ext cx="8626141" cy="742458"/>
          </a:xfrm>
        </p:spPr>
        <p:txBody>
          <a:bodyPr>
            <a:normAutofit/>
          </a:bodyPr>
          <a:lstStyle/>
          <a:p>
            <a:r>
              <a:rPr lang="en-US" sz="3200" b="1" dirty="0"/>
              <a:t>Creating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7409CE-18D7-4C0E-B507-E4A794E04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914" y="1107584"/>
            <a:ext cx="9118244" cy="505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78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0679E-D9E2-774C-97CC-18470C974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02" y="0"/>
            <a:ext cx="8394700" cy="997526"/>
          </a:xfrm>
        </p:spPr>
        <p:txBody>
          <a:bodyPr>
            <a:normAutofit/>
          </a:bodyPr>
          <a:lstStyle/>
          <a:p>
            <a:r>
              <a:rPr lang="en-US" sz="3200" b="1" dirty="0"/>
              <a:t>Megawatts Peak Capacity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2C1BF7-1353-47CA-88A9-C6AF4C264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38" b="9855"/>
          <a:stretch/>
        </p:blipFill>
        <p:spPr>
          <a:xfrm>
            <a:off x="991674" y="1113436"/>
            <a:ext cx="9534676" cy="49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36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3E810B5358C489F96E0699BB0F742" ma:contentTypeVersion="2" ma:contentTypeDescription="Create a new document." ma:contentTypeScope="" ma:versionID="d74e21bac93c7ba28f741dbe61ffa9c5">
  <xsd:schema xmlns:xsd="http://www.w3.org/2001/XMLSchema" xmlns:xs="http://www.w3.org/2001/XMLSchema" xmlns:p="http://schemas.microsoft.com/office/2006/metadata/properties" xmlns:ns2="e1c8a4f9-d57a-4587-b63e-93ed42785e6e" targetNamespace="http://schemas.microsoft.com/office/2006/metadata/properties" ma:root="true" ma:fieldsID="9a686949e306aea24a926277b3985561" ns2:_="">
    <xsd:import namespace="e1c8a4f9-d57a-4587-b63e-93ed42785e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c8a4f9-d57a-4587-b63e-93ed42785e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7108A9-D61E-4154-8782-FEAEC1FE05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9E42FF-B716-44D5-847B-C5324406CE12}">
  <ds:schemaRefs>
    <ds:schemaRef ds:uri="http://purl.org/dc/elements/1.1/"/>
    <ds:schemaRef ds:uri="http://schemas.microsoft.com/office/2006/metadata/properties"/>
    <ds:schemaRef ds:uri="e1c8a4f9-d57a-4587-b63e-93ed42785e6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FCF1FEB-A52D-40C3-B234-806DE0FB915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e1c8a4f9-d57a-4587-b63e-93ed42785e6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8031</TotalTime>
  <Words>97</Words>
  <Application>Microsoft Office PowerPoint</Application>
  <PresentationFormat>Widescreen</PresentationFormat>
  <Paragraphs>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Segoe UI</vt:lpstr>
      <vt:lpstr>Calibri</vt:lpstr>
      <vt:lpstr>Montserrat</vt:lpstr>
      <vt:lpstr>Arial</vt:lpstr>
      <vt:lpstr>Times New Roman</vt:lpstr>
      <vt:lpstr>Office Theme</vt:lpstr>
      <vt:lpstr>1_Office Theme</vt:lpstr>
      <vt:lpstr>Analyzing largest Solar Power Plants globally </vt:lpstr>
      <vt:lpstr> Tableau Start page </vt:lpstr>
      <vt:lpstr>Which produces highest MWp?</vt:lpstr>
      <vt:lpstr> MWp per Square miles</vt:lpstr>
      <vt:lpstr>Drill down (Average values)</vt:lpstr>
      <vt:lpstr>Drill down (Aggregated Values)</vt:lpstr>
      <vt:lpstr>Scatterplot</vt:lpstr>
      <vt:lpstr>Creating Parameters</vt:lpstr>
      <vt:lpstr>Megawatts Peak Capacity</vt:lpstr>
      <vt:lpstr>Square Miles </vt:lpstr>
      <vt:lpstr>MWp Per Square Miles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karthik r</dc:creator>
  <cp:lastModifiedBy>Priyadharshini Manivel</cp:lastModifiedBy>
  <cp:revision>752</cp:revision>
  <dcterms:created xsi:type="dcterms:W3CDTF">2020-08-15T15:25:04Z</dcterms:created>
  <dcterms:modified xsi:type="dcterms:W3CDTF">2022-07-26T10:20:47Z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0x0101005BA3E810B5358C489F96E0699BB0F742</vt:lpwstr>
  </property>
</Properties>
</file>